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5" d="100"/>
          <a:sy n="165" d="100"/>
        </p:scale>
        <p:origin x="-3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FC6A-76F5-024F-A8A4-1F045A71AE1F}" type="datetimeFigureOut">
              <a:rPr lang="it-IT" smtClean="0"/>
              <a:t>19/04/18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4AC4-C9AF-EC4E-9630-FEF3B203CF9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3940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FC6A-76F5-024F-A8A4-1F045A71AE1F}" type="datetimeFigureOut">
              <a:rPr lang="it-IT" smtClean="0"/>
              <a:t>19/04/18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4AC4-C9AF-EC4E-9630-FEF3B203CF9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1341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FC6A-76F5-024F-A8A4-1F045A71AE1F}" type="datetimeFigureOut">
              <a:rPr lang="it-IT" smtClean="0"/>
              <a:t>19/04/18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4AC4-C9AF-EC4E-9630-FEF3B203CF9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4776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FC6A-76F5-024F-A8A4-1F045A71AE1F}" type="datetimeFigureOut">
              <a:rPr lang="it-IT" smtClean="0"/>
              <a:t>19/04/18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4AC4-C9AF-EC4E-9630-FEF3B203CF9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872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FC6A-76F5-024F-A8A4-1F045A71AE1F}" type="datetimeFigureOut">
              <a:rPr lang="it-IT" smtClean="0"/>
              <a:t>19/04/18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4AC4-C9AF-EC4E-9630-FEF3B203CF9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688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FC6A-76F5-024F-A8A4-1F045A71AE1F}" type="datetimeFigureOut">
              <a:rPr lang="it-IT" smtClean="0"/>
              <a:t>19/04/18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4AC4-C9AF-EC4E-9630-FEF3B203CF9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826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FC6A-76F5-024F-A8A4-1F045A71AE1F}" type="datetimeFigureOut">
              <a:rPr lang="it-IT" smtClean="0"/>
              <a:t>19/04/18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4AC4-C9AF-EC4E-9630-FEF3B203CF9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324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FC6A-76F5-024F-A8A4-1F045A71AE1F}" type="datetimeFigureOut">
              <a:rPr lang="it-IT" smtClean="0"/>
              <a:t>19/04/18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4AC4-C9AF-EC4E-9630-FEF3B203CF9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0879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FC6A-76F5-024F-A8A4-1F045A71AE1F}" type="datetimeFigureOut">
              <a:rPr lang="it-IT" smtClean="0"/>
              <a:t>19/04/18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4AC4-C9AF-EC4E-9630-FEF3B203CF9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7892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FC6A-76F5-024F-A8A4-1F045A71AE1F}" type="datetimeFigureOut">
              <a:rPr lang="it-IT" smtClean="0"/>
              <a:t>19/04/18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4AC4-C9AF-EC4E-9630-FEF3B203CF9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609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FC6A-76F5-024F-A8A4-1F045A71AE1F}" type="datetimeFigureOut">
              <a:rPr lang="it-IT" smtClean="0"/>
              <a:t>19/04/18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4AC4-C9AF-EC4E-9630-FEF3B203CF9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105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CFC6A-76F5-024F-A8A4-1F045A71AE1F}" type="datetimeFigureOut">
              <a:rPr lang="it-IT" smtClean="0"/>
              <a:t>19/04/18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F4AC4-C9AF-EC4E-9630-FEF3B203CF9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108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/>
          <a:srcRect t="37800" b="-37800"/>
          <a:stretch/>
        </p:blipFill>
        <p:spPr>
          <a:xfrm>
            <a:off x="-1" y="-3267"/>
            <a:ext cx="9197879" cy="11218127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597003" y="985212"/>
            <a:ext cx="600642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7200" b="1" dirty="0" smtClean="0">
                <a:solidFill>
                  <a:srgbClr val="FF0000"/>
                </a:solidFill>
                <a:latin typeface="Roboto Bold"/>
                <a:cs typeface="Roboto Bold"/>
              </a:rPr>
              <a:t>La</a:t>
            </a:r>
          </a:p>
          <a:p>
            <a:pPr algn="ctr"/>
            <a:r>
              <a:rPr lang="it-IT" sz="7200" b="1" dirty="0" smtClean="0">
                <a:solidFill>
                  <a:srgbClr val="FF0000"/>
                </a:solidFill>
                <a:latin typeface="Roboto Bold"/>
                <a:cs typeface="Roboto Bold"/>
              </a:rPr>
              <a:t>STRADA</a:t>
            </a:r>
          </a:p>
          <a:p>
            <a:pPr algn="ctr"/>
            <a:r>
              <a:rPr lang="it-IT" sz="7200" b="1" dirty="0" smtClean="0">
                <a:solidFill>
                  <a:srgbClr val="FF0000"/>
                </a:solidFill>
                <a:latin typeface="Roboto Bold"/>
                <a:cs typeface="Roboto Bold"/>
              </a:rPr>
              <a:t>di</a:t>
            </a:r>
          </a:p>
          <a:p>
            <a:pPr algn="ctr"/>
            <a:r>
              <a:rPr lang="it-IT" sz="7200" b="1" dirty="0" smtClean="0">
                <a:solidFill>
                  <a:srgbClr val="FF0000"/>
                </a:solidFill>
                <a:latin typeface="Roboto Bold"/>
                <a:cs typeface="Roboto Bold"/>
              </a:rPr>
              <a:t>PIER GIORGIO</a:t>
            </a:r>
          </a:p>
          <a:p>
            <a:pPr algn="ctr"/>
            <a:r>
              <a:rPr lang="it-IT" sz="7200" b="1" dirty="0" smtClean="0">
                <a:solidFill>
                  <a:srgbClr val="FF0000"/>
                </a:solidFill>
                <a:latin typeface="Roboto Bold"/>
                <a:cs typeface="Roboto Bold"/>
              </a:rPr>
              <a:t>FRASSATI</a:t>
            </a:r>
            <a:endParaRPr lang="it-IT" sz="7200" b="1" dirty="0">
              <a:solidFill>
                <a:srgbClr val="FF0000"/>
              </a:solidFill>
              <a:latin typeface="Roboto Bold"/>
              <a:cs typeface="Roboto Bold"/>
            </a:endParaRPr>
          </a:p>
        </p:txBody>
      </p:sp>
    </p:spTree>
    <p:extLst>
      <p:ext uri="{BB962C8B-B14F-4D97-AF65-F5344CB8AC3E}">
        <p14:creationId xmlns:p14="http://schemas.microsoft.com/office/powerpoint/2010/main" val="1032436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523394"/>
            <a:ext cx="8351212" cy="862061"/>
          </a:xfrm>
          <a:prstGeom prst="rect">
            <a:avLst/>
          </a:prstGeom>
          <a:solidFill>
            <a:srgbClr val="E2000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800" dirty="0" smtClean="0"/>
              <a:t>1. VERSO L’ALTO</a:t>
            </a:r>
            <a:endParaRPr lang="it-IT" sz="2800" dirty="0"/>
          </a:p>
        </p:txBody>
      </p:sp>
      <p:pic>
        <p:nvPicPr>
          <p:cNvPr id="7" name="officeArt object" descr="Unknown-2.jpeg"/>
          <p:cNvPicPr/>
          <p:nvPr/>
        </p:nvPicPr>
        <p:blipFill>
          <a:blip r:embed="rId2">
            <a:grayscl/>
            <a:extLst/>
          </a:blip>
          <a:stretch>
            <a:fillRect/>
          </a:stretch>
        </p:blipFill>
        <p:spPr>
          <a:xfrm>
            <a:off x="5527867" y="1184507"/>
            <a:ext cx="2444750" cy="351917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8" name="CasellaDiTesto 7"/>
          <p:cNvSpPr txBox="1"/>
          <p:nvPr/>
        </p:nvSpPr>
        <p:spPr>
          <a:xfrm>
            <a:off x="892849" y="3194243"/>
            <a:ext cx="3993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latin typeface="Roboto Medium"/>
                <a:cs typeface="Roboto Medium"/>
              </a:rPr>
              <a:t>Val di Lanzo, 7 giugno 1925</a:t>
            </a:r>
            <a:endParaRPr lang="it-IT" sz="2400" b="1" dirty="0">
              <a:latin typeface="Roboto Medium"/>
              <a:cs typeface="Roboto Medium"/>
            </a:endParaRPr>
          </a:p>
        </p:txBody>
      </p:sp>
    </p:spTree>
    <p:extLst>
      <p:ext uri="{BB962C8B-B14F-4D97-AF65-F5344CB8AC3E}">
        <p14:creationId xmlns:p14="http://schemas.microsoft.com/office/powerpoint/2010/main" val="4018622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523394"/>
            <a:ext cx="8351212" cy="862061"/>
          </a:xfrm>
          <a:prstGeom prst="rect">
            <a:avLst/>
          </a:prstGeom>
          <a:solidFill>
            <a:srgbClr val="E2000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800" dirty="0" smtClean="0"/>
              <a:t>2. SERVIZIO DEI POVERI</a:t>
            </a:r>
            <a:endParaRPr lang="it-IT" sz="28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92849" y="3194243"/>
            <a:ext cx="38908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latin typeface="Roboto Medium"/>
                <a:cs typeface="Roboto Medium"/>
              </a:rPr>
              <a:t>“Con la carità si semina</a:t>
            </a:r>
          </a:p>
          <a:p>
            <a:r>
              <a:rPr lang="it-IT" sz="2400" b="1" dirty="0">
                <a:latin typeface="Roboto Medium"/>
                <a:cs typeface="Roboto Medium"/>
              </a:rPr>
              <a:t> </a:t>
            </a:r>
            <a:r>
              <a:rPr lang="it-IT" sz="2400" b="1" dirty="0" smtClean="0">
                <a:latin typeface="Roboto Medium"/>
                <a:cs typeface="Roboto Medium"/>
              </a:rPr>
              <a:t> negli uomini la vera pace”</a:t>
            </a:r>
            <a:endParaRPr lang="it-IT" sz="2400" b="1" dirty="0">
              <a:latin typeface="Roboto Medium"/>
              <a:cs typeface="Roboto Medium"/>
            </a:endParaRPr>
          </a:p>
        </p:txBody>
      </p:sp>
      <p:pic>
        <p:nvPicPr>
          <p:cNvPr id="5" name="officeArt object" descr="Unknown-3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27867" y="1184507"/>
            <a:ext cx="2444750" cy="191833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3622157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523394"/>
            <a:ext cx="8351212" cy="862061"/>
          </a:xfrm>
          <a:prstGeom prst="rect">
            <a:avLst/>
          </a:prstGeom>
          <a:solidFill>
            <a:srgbClr val="E2000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800" dirty="0" smtClean="0"/>
              <a:t>3. PREGHIERA</a:t>
            </a:r>
            <a:endParaRPr lang="it-IT" sz="28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92849" y="3194243"/>
            <a:ext cx="45961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latin typeface="Roboto Medium"/>
                <a:cs typeface="Roboto Medium"/>
              </a:rPr>
              <a:t>“La fede datami dal battesimo</a:t>
            </a:r>
          </a:p>
          <a:p>
            <a:r>
              <a:rPr lang="it-IT" sz="2400" b="1" dirty="0" smtClean="0">
                <a:latin typeface="Roboto Medium"/>
                <a:cs typeface="Roboto Medium"/>
              </a:rPr>
              <a:t>  mi suggerisce con voce sicura:</a:t>
            </a:r>
          </a:p>
          <a:p>
            <a:r>
              <a:rPr lang="it-IT" sz="2400" b="1" dirty="0" smtClean="0">
                <a:latin typeface="Roboto Medium"/>
                <a:cs typeface="Roboto Medium"/>
              </a:rPr>
              <a:t>  da te solo non farai nulla,</a:t>
            </a:r>
          </a:p>
          <a:p>
            <a:r>
              <a:rPr lang="it-IT" sz="2400" b="1" dirty="0" smtClean="0">
                <a:latin typeface="Roboto Medium"/>
                <a:cs typeface="Roboto Medium"/>
              </a:rPr>
              <a:t>  ma se Dio avrai per centro</a:t>
            </a:r>
          </a:p>
          <a:p>
            <a:r>
              <a:rPr lang="it-IT" sz="2400" b="1" dirty="0" smtClean="0">
                <a:latin typeface="Roboto Medium"/>
                <a:cs typeface="Roboto Medium"/>
              </a:rPr>
              <a:t>  di ogni tua azione, allora</a:t>
            </a:r>
          </a:p>
          <a:p>
            <a:r>
              <a:rPr lang="it-IT" sz="2400" b="1" dirty="0" smtClean="0">
                <a:latin typeface="Roboto Medium"/>
                <a:cs typeface="Roboto Medium"/>
              </a:rPr>
              <a:t>  arriverai fino alla fine”</a:t>
            </a:r>
            <a:endParaRPr lang="it-IT" sz="2400" b="1" dirty="0">
              <a:latin typeface="Roboto Medium"/>
              <a:cs typeface="Roboto Medium"/>
            </a:endParaRPr>
          </a:p>
        </p:txBody>
      </p:sp>
      <p:pic>
        <p:nvPicPr>
          <p:cNvPr id="7" name="officeArt object" descr="Unknown-4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69117" y="1184507"/>
            <a:ext cx="2603500" cy="179324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4211420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523394"/>
            <a:ext cx="8351212" cy="862061"/>
          </a:xfrm>
          <a:prstGeom prst="rect">
            <a:avLst/>
          </a:prstGeom>
          <a:solidFill>
            <a:srgbClr val="E2000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800" dirty="0" smtClean="0"/>
              <a:t>4. LIBERTA’, FORMAZIONE, COMPETENZA</a:t>
            </a:r>
            <a:endParaRPr lang="it-IT" sz="28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92849" y="3194243"/>
            <a:ext cx="2903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latin typeface="Roboto Medium"/>
                <a:cs typeface="Roboto Medium"/>
              </a:rPr>
              <a:t>Studiare per Servire</a:t>
            </a:r>
            <a:endParaRPr lang="it-IT" sz="2400" b="1" dirty="0">
              <a:latin typeface="Roboto Medium"/>
              <a:cs typeface="Roboto Medium"/>
            </a:endParaRPr>
          </a:p>
        </p:txBody>
      </p:sp>
      <p:pic>
        <p:nvPicPr>
          <p:cNvPr id="7" name="officeArt object" descr="20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69117" y="1184509"/>
            <a:ext cx="2603500" cy="31242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347244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523394"/>
            <a:ext cx="8351212" cy="862061"/>
          </a:xfrm>
          <a:prstGeom prst="rect">
            <a:avLst/>
          </a:prstGeom>
          <a:solidFill>
            <a:srgbClr val="E2000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800" dirty="0" smtClean="0"/>
              <a:t>6. COMUNITA’</a:t>
            </a:r>
            <a:endParaRPr lang="it-IT" sz="28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92849" y="3956246"/>
            <a:ext cx="3672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latin typeface="Roboto Medium"/>
                <a:cs typeface="Roboto Medium"/>
              </a:rPr>
              <a:t>Compagnia dei tipi loschi</a:t>
            </a:r>
            <a:endParaRPr lang="it-IT" sz="2400" b="1" dirty="0">
              <a:latin typeface="Roboto Medium"/>
              <a:cs typeface="Roboto Medium"/>
            </a:endParaRPr>
          </a:p>
        </p:txBody>
      </p:sp>
      <p:pic>
        <p:nvPicPr>
          <p:cNvPr id="9" name="officeArt object" descr="images-6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65817" y="1184509"/>
            <a:ext cx="3606800" cy="22479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3612837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523394"/>
            <a:ext cx="8351212" cy="862061"/>
          </a:xfrm>
          <a:prstGeom prst="rect">
            <a:avLst/>
          </a:prstGeom>
          <a:solidFill>
            <a:srgbClr val="E2000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800" dirty="0" smtClean="0"/>
              <a:t>7. FEDELTA’</a:t>
            </a:r>
            <a:endParaRPr lang="it-IT" sz="28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92849" y="3194243"/>
            <a:ext cx="386516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latin typeface="Roboto Medium"/>
                <a:cs typeface="Roboto Medium"/>
              </a:rPr>
              <a:t>“La fede ci dà la forza di</a:t>
            </a:r>
          </a:p>
          <a:p>
            <a:r>
              <a:rPr lang="it-IT" sz="2400" b="1" dirty="0" smtClean="0">
                <a:latin typeface="Roboto Medium"/>
                <a:cs typeface="Roboto Medium"/>
              </a:rPr>
              <a:t>  sopportare le spine di cui</a:t>
            </a:r>
          </a:p>
          <a:p>
            <a:r>
              <a:rPr lang="it-IT" sz="2400" b="1" dirty="0" smtClean="0">
                <a:latin typeface="Roboto Medium"/>
                <a:cs typeface="Roboto Medium"/>
              </a:rPr>
              <a:t>  è intessuta la nostra vita”</a:t>
            </a:r>
            <a:endParaRPr lang="it-IT" sz="2400" b="1" dirty="0">
              <a:latin typeface="Roboto Medium"/>
              <a:cs typeface="Roboto Medium"/>
            </a:endParaRPr>
          </a:p>
        </p:txBody>
      </p:sp>
      <p:pic>
        <p:nvPicPr>
          <p:cNvPr id="5" name="officeArt object" descr="Pgf2.jpg"/>
          <p:cNvPicPr/>
          <p:nvPr/>
        </p:nvPicPr>
        <p:blipFill>
          <a:blip r:embed="rId2">
            <a:grayscl/>
            <a:extLst/>
          </a:blip>
          <a:stretch>
            <a:fillRect/>
          </a:stretch>
        </p:blipFill>
        <p:spPr>
          <a:xfrm>
            <a:off x="5341812" y="1184509"/>
            <a:ext cx="2630805" cy="315404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4484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523394"/>
            <a:ext cx="8351212" cy="862061"/>
          </a:xfrm>
          <a:prstGeom prst="rect">
            <a:avLst/>
          </a:prstGeom>
          <a:solidFill>
            <a:srgbClr val="E2000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800" dirty="0" smtClean="0"/>
              <a:t>8. IL CORAGGIO DELLA FELICITA’</a:t>
            </a:r>
            <a:endParaRPr lang="it-IT" sz="28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92849" y="3194243"/>
            <a:ext cx="4094515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latin typeface="Roboto Medium"/>
                <a:cs typeface="Roboto Medium"/>
              </a:rPr>
              <a:t>“Noi non dobbiamo mai</a:t>
            </a:r>
          </a:p>
          <a:p>
            <a:r>
              <a:rPr lang="it-IT" sz="2400" b="1" dirty="0" smtClean="0">
                <a:latin typeface="Roboto Medium"/>
                <a:cs typeface="Roboto Medium"/>
              </a:rPr>
              <a:t>  vivacchiare, ma vivere”</a:t>
            </a:r>
          </a:p>
          <a:p>
            <a:r>
              <a:rPr lang="it-IT" sz="2400" b="1" dirty="0" smtClean="0">
                <a:latin typeface="Roboto Medium"/>
                <a:cs typeface="Roboto Medium"/>
              </a:rPr>
              <a:t>  </a:t>
            </a:r>
            <a:r>
              <a:rPr lang="it-IT" sz="2000" dirty="0" smtClean="0">
                <a:latin typeface="Roboto Medium Italic"/>
                <a:cs typeface="Roboto Medium Italic"/>
              </a:rPr>
              <a:t>(Lettera a I. Bonini, 27 </a:t>
            </a:r>
            <a:r>
              <a:rPr lang="it-IT" sz="2000" dirty="0" err="1" smtClean="0">
                <a:latin typeface="Roboto Medium Italic"/>
                <a:cs typeface="Roboto Medium Italic"/>
              </a:rPr>
              <a:t>feb</a:t>
            </a:r>
            <a:r>
              <a:rPr lang="it-IT" sz="2000" dirty="0" smtClean="0">
                <a:latin typeface="Roboto Medium Italic"/>
                <a:cs typeface="Roboto Medium Italic"/>
              </a:rPr>
              <a:t> 1925)</a:t>
            </a:r>
            <a:endParaRPr lang="it-IT" sz="2000" dirty="0">
              <a:latin typeface="Roboto Medium Italic"/>
              <a:cs typeface="Roboto Medium Italic"/>
            </a:endParaRPr>
          </a:p>
        </p:txBody>
      </p:sp>
      <p:pic>
        <p:nvPicPr>
          <p:cNvPr id="7" name="officeArt object" descr="21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96117" y="1184509"/>
            <a:ext cx="2476500" cy="32766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29757920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153</Words>
  <Application>Microsoft Macintosh PowerPoint</Application>
  <PresentationFormat>Presentazione su schermo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Daniele Dian</dc:creator>
  <cp:lastModifiedBy>Daniele Dian</cp:lastModifiedBy>
  <cp:revision>10</cp:revision>
  <dcterms:created xsi:type="dcterms:W3CDTF">2018-04-19T14:14:50Z</dcterms:created>
  <dcterms:modified xsi:type="dcterms:W3CDTF">2018-04-20T09:08:33Z</dcterms:modified>
</cp:coreProperties>
</file>